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8" r:id="rId3"/>
    <p:sldId id="292" r:id="rId4"/>
    <p:sldId id="260" r:id="rId5"/>
    <p:sldId id="262" r:id="rId6"/>
    <p:sldId id="264" r:id="rId7"/>
    <p:sldId id="299" r:id="rId8"/>
    <p:sldId id="263" r:id="rId9"/>
    <p:sldId id="265" r:id="rId10"/>
    <p:sldId id="273" r:id="rId11"/>
    <p:sldId id="269" r:id="rId12"/>
    <p:sldId id="271" r:id="rId13"/>
    <p:sldId id="272" r:id="rId14"/>
    <p:sldId id="270" r:id="rId15"/>
    <p:sldId id="274" r:id="rId16"/>
    <p:sldId id="275" r:id="rId17"/>
    <p:sldId id="294" r:id="rId18"/>
    <p:sldId id="293" r:id="rId19"/>
    <p:sldId id="296" r:id="rId20"/>
    <p:sldId id="297" r:id="rId21"/>
    <p:sldId id="29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8561" autoAdjust="0"/>
  </p:normalViewPr>
  <p:slideViewPr>
    <p:cSldViewPr>
      <p:cViewPr>
        <p:scale>
          <a:sx n="80" d="100"/>
          <a:sy n="8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42F21-626F-4C11-B497-6BE95A631BCB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D21FF-3892-4FA6-B208-93F9BAC8F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2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InterContinental Amstel Amsterdam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Well know hotel in The Netherlands. Most famous in Amsterdam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Known as the Amstel Hotel since the hotel is building on the banks of the Amstel River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Opened it’s doors in 1867. Almost celebrating 150 years of hospitality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82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Cocktailbar</a:t>
            </a:r>
            <a:r>
              <a:rPr lang="en-US" baseline="0" dirty="0" smtClean="0"/>
              <a:t> in town. All cocktails &amp; food are inspired by authentic local ingredients.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Amazing terraces</a:t>
            </a:r>
            <a:r>
              <a:rPr lang="en-US" baseline="0" dirty="0" smtClean="0"/>
              <a:t> overlooking Amstel River. Very comfortable and secure.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Amstel Brasserie.</a:t>
            </a:r>
            <a:r>
              <a:rPr lang="en-US" baseline="0" dirty="0" smtClean="0"/>
              <a:t> Open 7 days a week for both lunch &amp; dinner. Brasserie style food.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r>
              <a:rPr lang="en-US" baseline="0" dirty="0" smtClean="0"/>
              <a:t> &amp; Fitness club. Indoor pool, sauna, steam bath, fitness center, outside terrace.</a:t>
            </a:r>
            <a:r>
              <a:rPr lang="en-GB" baseline="0" dirty="0" smtClean="0"/>
              <a:t> Included for all hotel guests.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5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Hotel has its own boats</a:t>
            </a:r>
            <a:r>
              <a:rPr lang="en-US" baseline="0" dirty="0" smtClean="0"/>
              <a:t> which can be used for tours, presentations, pick ups etc. Catering on board is possible as well.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6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0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0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0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0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0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location.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You</a:t>
            </a:r>
            <a:r>
              <a:rPr lang="en-US" baseline="0" dirty="0" smtClean="0"/>
              <a:t> can walk everywhere. ‘</a:t>
            </a:r>
            <a:r>
              <a:rPr lang="en-US" baseline="0" dirty="0" err="1" smtClean="0"/>
              <a:t>Rijks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musem</a:t>
            </a:r>
            <a:r>
              <a:rPr lang="en-US" baseline="0" dirty="0" smtClean="0"/>
              <a:t>’ and Van Gogh </a:t>
            </a:r>
            <a:r>
              <a:rPr lang="en-US" baseline="0" dirty="0" err="1" smtClean="0"/>
              <a:t>musem</a:t>
            </a:r>
            <a:r>
              <a:rPr lang="en-US" baseline="0" dirty="0" smtClean="0"/>
              <a:t> are located on a 15 minutes walking distance.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UNESCO listed canals are just a step away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Area is very luxurious and quiet at night.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Easy to reach from airport (30 min)/ Central Station (10 min)/ </a:t>
            </a:r>
            <a:r>
              <a:rPr lang="en-US" baseline="0" dirty="0" err="1" smtClean="0"/>
              <a:t>Cruiseboat</a:t>
            </a:r>
            <a:r>
              <a:rPr lang="en-US" baseline="0" dirty="0" smtClean="0"/>
              <a:t> terminal (10 min)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7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 Hotel – Lobby Area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68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Entry Level room – 35m2, largest entry level room in Amsterdam! Spacious</a:t>
            </a:r>
            <a:r>
              <a:rPr lang="en-US" baseline="0" dirty="0" smtClean="0"/>
              <a:t>, lots of storage, high ceiling, large windows which can be opened fully.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6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or 3 bedroom</a:t>
            </a:r>
            <a:r>
              <a:rPr lang="en-US" baseline="0" dirty="0" smtClean="0"/>
              <a:t> Presidential Suite. 137m2. Spacious corner suite overlooking the Amstel River. 1 King + 1 Twin + 1 Living/ dining which can be converted into a King room if necessary.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2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World’s first Dom </a:t>
            </a:r>
            <a:r>
              <a:rPr lang="en-US" dirty="0" err="1" smtClean="0"/>
              <a:t>Perignon</a:t>
            </a:r>
            <a:r>
              <a:rPr lang="en-US" dirty="0" smtClean="0"/>
              <a:t> Suite. 100m2</a:t>
            </a:r>
            <a:r>
              <a:rPr lang="en-US" baseline="0" dirty="0" smtClean="0"/>
              <a:t>, 1-bedroom suite. Comes with a bottle of 2004 vintage Dom </a:t>
            </a:r>
            <a:r>
              <a:rPr lang="en-US" baseline="0" dirty="0" err="1" smtClean="0"/>
              <a:t>Perignon</a:t>
            </a:r>
            <a:r>
              <a:rPr lang="en-US" baseline="0" dirty="0" smtClean="0"/>
              <a:t> Champagne and special welcome amenities.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7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Royal</a:t>
            </a:r>
            <a:r>
              <a:rPr lang="en-US" baseline="0" dirty="0" smtClean="0"/>
              <a:t> Suite. 116m2 1- bedroom.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D21FF-3892-4FA6-B208-93F9BAC8FD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Amstel Lounge.</a:t>
            </a:r>
            <a:r>
              <a:rPr lang="en-US" baseline="0" dirty="0" smtClean="0"/>
              <a:t> Overlooking Amstel River. Guest can enjoy our award winning Royal Afternoon Tea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Michelin</a:t>
            </a:r>
            <a:r>
              <a:rPr lang="en-US" baseline="0" dirty="0" smtClean="0"/>
              <a:t> star restaurant La Rive. 1 Michelin Star. Open 7 days for dinner.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DAA0-FE02-4924-8556-A097BDBB6C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5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4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6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3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3B1F-654A-4A4A-B92D-294C3EF4D64A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F9E6-320F-4D5B-8F9D-4777B2BE6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7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5435"/>
            <a:ext cx="4572000" cy="6605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97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874" y="2594641"/>
            <a:ext cx="43042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InterContinental</a:t>
            </a:r>
            <a:endParaRPr lang="en-GB" sz="4000" dirty="0" smtClean="0">
              <a:solidFill>
                <a:schemeClr val="bg1">
                  <a:lumMod val="85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  <a:p>
            <a:r>
              <a:rPr lang="en-GB" sz="4000" dirty="0" smtClean="0">
                <a:solidFill>
                  <a:schemeClr val="bg1">
                    <a:lumMod val="85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Amstel Amsterdam</a:t>
            </a:r>
            <a:endParaRPr lang="en-GB" sz="4000" dirty="0">
              <a:solidFill>
                <a:schemeClr val="bg1">
                  <a:lumMod val="85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320" y="-33766"/>
            <a:ext cx="10332640" cy="6888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5768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00392" y="6238300"/>
            <a:ext cx="92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Lounge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inkt\Desktop\La Ri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0549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11588" y="6248516"/>
            <a:ext cx="383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La Rive – 1 Michelin Star Restaurant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851735" y="6241632"/>
            <a:ext cx="129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 bar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4238"/>
            <a:ext cx="9171693" cy="66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47481" y="6241632"/>
            <a:ext cx="159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 Bar Terrace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ales &amp; Marketing\Pictures\Hotel pictures\Hotelpictures HR\Brasserie\Brasserie - overview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894" y="-27288"/>
            <a:ext cx="10134607" cy="67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233411" y="6222089"/>
            <a:ext cx="192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Amstel Brasserie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vinkt\Desktop\Health Clu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55680" y="6234946"/>
            <a:ext cx="26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Health Club &amp; Wellness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82" y="228174"/>
            <a:ext cx="4627261" cy="6438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62" y="228173"/>
            <a:ext cx="4541538" cy="6626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AutoShape 4" descr="data:image/gif;base64,R0lGODlhCgAKAIAAAP///wAAACH5BAEAAAAALAAAAAAKAAoAAAIIhI+py+0PYysAOw==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data:image/gif;base64,R0lGODlhCgAKAIAAAP///wAAACH5BAEAAAAALAAAAAAKAAoAAAIIhI+py+0PYysAOw==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1" descr="data:image/jpeg;base64,/9j/4AAQSkZJRgABAQAAAQABAAD/2wCEAAkGBxQTEhUUExQWFBUXFh4YGBgYGBwaGBoZGBoaHBsdHBoYHSggHBslGxcYITEhJSkrLi4uGx8zODMsNygtLisBCgoKDg0OGxAQGzQmICY0LC40NC80LDQsLzAwNS8sLywsLCwsLC8vLCwsLCw3LC8sLDQsLDQvLCwvLCwsNCwsLP/AABEIAPwAyAMBIgACEQEDEQH/xAAbAAACAwEBAQAAAAAAAAAAAAADBAECBQYAB//EADkQAAECBAQDBwMEAQQCAwAAAAECEQADITEEEkFRYXGBBSKRobHB8BMy0QZC4fFSFCNicjNDFaKy/8QAGgEAAwEBAQEAAAAAAAAAAAAAAQIDBAAFBv/EADARAAICAQMDAgQHAAIDAAAAAAABAhEhAxIxQVHwImEEE3GBMpGhsdHh8VLBBSNC/9oADAMBAAIRAxEAPwDk/wBQTlqJOYgKmVYsAK2rwEKqWStisuAySXtQnyJEN/qRYUVFqGYQBfetIyvpksS4LnKU6tZ/GE0n6VZl1n6seeMbVilixcp3OliYqvEqLsctNCb6QtMmEqa5JL+XuIMBUvRg425GL1jJNyfQtIxBBANyLGt9YF9TKl3L7fnzgKnLi5oKdKx7Em1a+8CuEC3TDYmc2Ujg49fSJXPIUupAIcF/tfaFFEnnp09oMA7Cmx2+PE1BRSspLVcpOi6Jxcqd2Hz8RK+0Vd4hSm/bWEyqqjZzbePFXddqCvhSKfLzbFU8UNr7QmUZaqkbipYQReIUaZiVanjzua6QlMmsPtAF32ew84JKUGBchtDqda3OkCOnaKynt8YT/VrBcqVUb1B0AgoxswfuJqwrV7eH8Qsqz2cczFJiwW5UHh+YWMM8DPVfTy/MDcvEzEj/AMhJuammhgWJnzEsyyL7vxZuEDUunn85RRM0poSC44UO3vHbchjJhhjDLcZlsRUFT13I3anjEIxKqKBqBvv89YXXMepJAdra/KRC5tCQH469NwIZK2I1KvPqETiCWqTudesWGImFV3Nkmw/iAkDQs1/avQxGUBNGJ0L+g8Y5+w0X/wAvMvjkN/qyGcl9Rbo4i0rFkim13N+OkLMa1DFqcXoImclh3TwI461gBpPPYaOJUrrR62bpErxSgMtaXLv/AA8JSxaqtww1IDUi+Y7B9WLHwPSOOmqwNS8WoGhoaM/w6xEBIILnk3gLx6FE4wmbfb5zTVt3WV9o/a3L2jOM3NTUMX4GGO08UTNWopGZSySljppAMOlxmFC9vGh40g6cfSmQbefe/wCQa0HM+pF+L1i5WTpehPNoLMokc38YCpKtfaHaaOUy5VU0cPl8ePSBzACCVXpyj09ISQB/jXbN8MBSovcirHl8Ecl1A33KJB5UhgTRdvgheYC4tBNRw28/VodpdRYuuCk5Y1HB9bR5K2SoDmfnSL/TNaOAXro9vWKLSSW1HtrB9kzr7lJ6aO5yu7dNeAEeTLBJ8H6v4fxDUvCGo4vzhmVgwKf1eEc4wLqEp8GflJLaCgiv+nOWhLjf2jc+i7hIo7RMjs4qLq0JDaU1PSIy+JinZaGhKq6mL+4sHYUc1t/NoER824NG/M7OSlgkPrW3Ua6XjPxUgJJcBXCwHM0blHR108DS0ZCOVRYi166sYgpoQSz1IArSvSDkcW/nVooUjeuvHnFVNdxflyWUvOpSYgZqm4oPhgkxdUkPsKMKQI0e9tbRQFqm4qNq84ZpMlFtYskpuNBrferiIlyyRr1O9z6RCCyWa+r1oK05kRV1MzsONqR3KwM8YDgAlgauzltNOUeMyjLqbvrWwrAMxLFQNri43+cY89DWt2arcTCUgpvgalzUqUnOragFb+cei+CnJUoJKQA4vVn46aRMTdWdLT4dmh2jPBmTFApIKu6RqCMpI/ELpS4HeA3NwRx/MMY9P+7nV3XWSzeIA+aQvNZLk1SAAU6a/PCGikla86ULNNupedb+6LKBoAxq19/xFJigFF3ao+bWgAmkBhUCpa4+PF5sxOb7nZWuruTBp3XnmSUlizy6EavX3HtAz/23PCjEebx5SToL24jSInDTkT/2Ar0vSKEbJ0Lh6vxt6fiIfalWfh8aPBJduFat0ipdiT03gWmNtaPLVVq2YjlfzjRw+H8vBxf3hTCJ7xJGgHq8acua6i9iKU1+DziGtJ8I16EI8l8PL8fjwUIDcf7gUp6Ab+cOYbCFQsXdvRvF4xtSbts2WkqSL4dIDcfUi/nD+U06pVTU2PmIZwvZ6mAbx0LfzGth+xlKbM2j6OGN/CISovG0corDGr0rfgK+dOdITn4MHvKFjbTwtH0ud2YMpSQCCNtIye0ey8yXFg9K3MNDUoDifPMVLKnIT1NSen5MJjBqJ1HEln6C0dRj8FkLF/D40Z68EFFqFuLxqUlVkpOXCM1ODKg2m6a14iEsZhMv3AkOHv8AGjokYRqd0HmX5/d6iJxOGSoMoH5xHrDR12n3RCei3lYZyQsWPF9hw46R4yn4tzHp6w9isKZdXpYHhoSPLpCyZTm5HH0oDwjWpJq0RlF2kCBDsal2axtW0Vs1BSlavwhhZar97kxHLpApmrA1HoKdH+CDVCJ5L4RJd0htWEegeFJzAZm60JJYdPxHoU7UqzZx6SVnMXLkilTuKwAoJAGhTtSnrpGhi5uZbBQAJcjbx0jMzfapLbNsQYnGSr3OnGm30/z+QS/udNyGOge0VGIVZgkO4pTf1Agc1fe+c4vmrlAJvTVyfzFGljAqb6Oi6KuSdPb+oIqYQTY0ptqPMQt9c7G7b9IJKS5AJ0ca2sId8ZIKPqVcg0q3q1hEhN6vt4xcWbYHy+GC4WTmUAzuW429oLdHJW0h3sfCmYSALB+ZA/uNaT2Wo8Kw12ThwEsncB9b/PON/CYb7dH8GoPxGDV1aeD1NHSxkUwfYdAQA+p4/PaNeT2cDXZvLeHJQYEfNf4huWRXT4PxGKU2zWopE4TCJSPjw3lA1pvw94AC+lGr83r5wwluB0/qFRzPJlm9S9PCBT8OGbS5hlZDHT0pFFTRpf54Q4Dl+0sA9Geu38xzmKwZSot3R1CfMx2uPOXjxGnnHFdpYgFRoA2tvSGhb4BPCsVm45AopPeAoUlvEGnhGRiMWToodN9tDeJxoSaluberxlqm0opPEBh/caoacUZpOc1zg0pqSZdO8drRirUASKjjy2fmIekziAyhTe7c2tCGJNa94Wb+esadLGCMlZc4kH7nvoduERMyqfIGpsGL+TwNCia1bRuHprFygAhr7uzF4fB19F18/wBLypVQKtR3o+3npHo9mcsSDVuDb2iIVR7AcmsM08QAmYlVRdxo/wDNIEEg0YVqGa/x4cxEnKovRnoda6dYQZmPHUPYihjual+/nQhJ09r4/wA9uoPEqsQxH7gRUGvlFCgD7Q5YKB2Ivzg5agb9xs1uG8LpmFOZhU0rZi1/CO5XIzlTzjz+/t0L4gKCg5T3S9r5mV7mL5M5dgk5qV5U6QILKgHLMlnNqPTwiykuHBcWsxBI9mvxjlGqT5/TxglNyba4/X+cd/zKF3FK/P5h/sj/AMj8PCsZ+UON3L8j8MaXYyTXjbzhpvAmkvUjpez5v28P5PvHU4WWWDig0jneyMPUUtWOlWGRTQP86x5Ws/Ue5BVEOJyXA+afmGZLFt8p89I5+VPKiTQXPHX8RqYXEBgAa3iclQ+1s05a9KUixmV4m3OE5S3D9PXytBMzPdm12PvEzmg6pha/z4YgqPCnCFhNO/nA5k4h3+fzBQtAu0jSjUGzlukcL2iCSXemwjsp89zQ5t9faOf7SlqO/nF9N0LODeDlpitCb7tCc6al6EP/AMvbMPeNvEJ4E8g8ZmLSkiqTwqH6F3jVF9jJSumZpLF28KeVoXxKiS9C2jFmPvBVEbU4/wAfiF5838HVwf6i8RNSNSwWzOC5ajsK30bSLJGY1VVnFL21PykBSnZnOtuXzjBE1a1W6eVIeiTlYdKgCklLB/uprT2iIiWjM1SKgAEuKbecejoylWEPKMFyzaxc0OQzuXPCptwYiE5swZSRdq78PKNLtVKEEmpDlmAudD1jLBajVHW9oTTe5Jrgjq3FtS/T8/zIVLFB/ibg229oHkul9SR/JEXnk5bhnbiLX6wMkg5Q+ar7UPpSHjeH59RJVw8ecFUrcDMCQdhWlIKnvlywDeDCKqSkgm34YO3WrQNMsKKXUybU05iObT4OUaVPgMpIYqDWA8b+BjbwmVIS2znnGAEinEW94eSXANyQw94XUyrKaGJ11OikdpAGhqPGN3D9rhSRoa25ajrHAzEmWHAFeD+cX7Oz50gPUs0ZZaKas9CGtudJnUy8Q4VYXf38oWmY1T1LNbxP5HhGvi+zEqlBQBTMs4FC24Pq8c7jcKtLU1b5wiUJRZecZM3pH6hUKZgdnq3zzpDf/wA2RU15D8xyOH7PMxQHeUo7HL0AFYbwHastLIyrDU7/AHh4gODyB5R2xPKQJuOk6lLJ18jtBBZ1Cuhv86wTErFxfmH9DSOSGKGY0ZjYnTQuI3MLic3gNeEI4VkN1LIwpRGrA8P4jPxuIyggu58OOsMzFk1G+/v1jJ7dVbU+cdBZGm8WI/VFqDm/tGX20sMzd69GP4h6RIc68vhhhXZElSWmKAO2YAjrDpqL3MjHSlq4Rw6i8eMpkg1BetL7dL0h/tjBCRNZKiU3Berc/eE1SiWYpsVX5UrqxtG7TyrRl18S2voASL3ckfxflBAl3sKCj3NN4okOAXtzd324AxazcAzi/PyhyLyGkioDvUeseicDKdSQwNX6a3+Uj0LdDYpG32vKUucQtxmIv9pIFLWo0Z6pRdy4IHN2fXnDWNIzli6QSxZrUsbaQnNL6kFj1BgQi6ozTnHdx17/AKA5tabmvq8WzEMCxHkflIjDNmJI/kW1tF3LDgfy7RRu2JhLnPnn2PKRmJCSwy040BI508oElBrUEivN6x5aNqsWBfW/5ixQwbVwW4N88I6tuLGvfcq87EIBoxpubj40amGw/cSYQOp0owNzofeNPs2Z3A1Gobe8JrP04LfCpfMqQ1KoIY7Iw7zX1b3gC1Ro/p4d8nc06Rhk3tZ6umluVHV4gMEp2HrCSsEpYUZbEs7EP+Ydn1JJgnZU1Lkggxh3NK0a2sHIJlKE12sasXbqxPjGors5Cl5/puo3URruSb+EW7elNMzS6mp2fnApPaCgGaNO5yimiCgt1tDh7GlqLqSxZqU9LxdGCEsM9OPjF8L2pfNSluYpt6wLFYm7VAuH4X5RNbuGVa9WSilA0DN+Iz8eAQX72g3fSoduZ4xGMxISnM9bBt+mo4wr2f3iCtWUCpJoABzDPV+fgeTY01gUmkygHBY3ULB9H8PGG1YcLwxWKEKGW1dGp8pD3aJQQQhlJLEBiGYAPWxca9bwlLmy5UlaAD92ZR5CrDeoDDWGvdgEFsW7/Dkv1GWmAPVKQk+pbrGZmJ+4VHDpTwhjETjMUZigb1Y0GgHhSFlJCXJcEUADa69BHqwSjFR7Hj6l6k3Lv4jxU99qltNmiVJcu4qCaBmJ/qLIAJa7aUALVvElLaM+mlfjQ1kn7F8MvKpwBRuPhzj0Th0BSgm1aE2cXj0Fad8COaTzg0cXOH1CzkFVRoxPlaEhN7yjU5f6MaWOloKzlDC1d9W4PTwjPCQCaFgoOW0asCNdic7eCCoD7Q7vy5QSWsEKLEcNusQuUSCH0dj4wZCjl5VPUQGgJ37fb8wKe6zeR6QFDuACx0/DwcSRryYtqKesUlNUaNx0N6fKxRvF8koq3TwEnFqkvUhvXzMWwM7KTdjC5LAPcmzcqj8Re1zpT+YV/hGjLbJPz8zakrcR0fYi0IKXIYFzHJ4RfdgWG7UXmII7uYM1CPzGCcbwe78O28pH0rEBJqVpSjY8IRlLSVhUkggXY0aOVTkmglQzAm6iSWHoBYNxjoOw8aiSkBMtNe6STpSMcqja6mpwY/OGbVjcQhPUXNGOh0PUXtGqyFAGWfGhb+4QxSxQEPXfXpHQQ6nWWICblcDR6u9Do7fGgE3HuWYAsAeJFjShj02aQ4ahex/EZyk8YZJspJxVt8kfUdQPHen5joJsuUqV/uImKU9FoICaBgwOgjm8PJLxry5U4JZKnSN6m0FpXSE3KvUVxCwEVBSlLsxL1oX1f8mOa7QxhWAkDKl6AGqidTyjR7QmKyqK60s7CrD0jnpirltSa8tRG/4bSisvk8v4z4hyxHCBlIN3JNKaNTxYRTIGd+nIsx6R4WqB01tWPTVcC446n2jS88GNWrsuFPQsCHZuN/CJUpwHFLddTAAphUU3ghQXbXXcQKzgHuw+FnMsU4A89axEThHKg+lqDesejqs50uppYyTlUXPT/kD5UgSpZ7ySb9ILj199T1cliOFD6PAFpZJcvx0/qkdGVvPn+GeSpuvO55FQBweu4MXzOohRZxQ7wJaDXYeXxovMlkAMx05RzroLHcvxdP7/AL+h6aygSWdra8PKKAP3nJP2qNOvlEZHJD6OK+VYJmALB2U2lae8G+gydZ7/AKvOQU65DM1tukQuvKPKFXNX0158YmWKjxEGXpVk4RUpfV/uM4Y0Y60+ecM4VaQNgAxhKa4BbTXZ3rA8Olc0EBwPmseZqRcrcuD6bQ2qKhD2Ok+qlSUgUoHanzSByZ2htU/PCMuX2RPTRydLWhuX2RN0JPA189KesZPlRWEzfKLatm3hpuVQILi5rSh/PrBe0lBb5SzKI5jeMWUtctaUkMVUGoIBryhz6xdRFnryIqIRScMMn8u3uRTKlqj5vAJk4DgNCPcQdU1qV3aMzFTQ7hv6v6RplLFIlpRt2w/1XtXyv7RsycZ/tZCO8SfBoxsFgwa9d66jlqI2JMqup4C5OwHOOhpq7B8TNOO1f4YP6kmMnKG71Omp6l4wApxxHoLvGn+qnM9QzUR3WBdIIFWOrE++sY8sZTbn84vG+KpHmwimvqWV3iK61PAbcYiSmrlxUciOe8HCnGndLvyoPWAzEvrQe9S3WLrJkeOeSpdwCCx2rvWkXKWqkvx0ZvWPF3DK2fcPy4G0Uzs1S1XI1f2oIORVTCy0kkK1ffjExSRMBUl61Dtq+seg8civPBtdqoBmFg4fTh6FoXlrCXY5kiwN4Pjz/urABCSpRSQbB+68JYOWVpOhFucKsLJGcXuGUEhRDMGH8PEZtqE6R6YXANjYkW8I9PQMuajk66HeBtVhUpVV8FmL5aEEHnACitX7oY7/ACsHQl6i+U3PmH1gGIkl6EupOzhwPfjB61YGnV1/BKkjd2tyiyQx2O+kDdmbrdrRJJIHUNDONqiSdZ887Ezlu/EMfeHOzqeZ6mvzlGasDKSDZuvKHsEqqeT9PhjJ8Uko4PX/APH7pKVm/KxjPUnd24fiDYPtY5iCP4IHu0ZEqaCTXlTRo8SxIu5b8ekeY2+p7Gx8Wa3aoCgP2kWPOpHIsPCMczstHvuYNNxmYX5g+EZ2KmtQpcHWzRSEHJZQVLa66Ez5pNNef547Qx2fhVEvetXt+KGBYbBBXDbyjrexey1zSEoSG1NhxdhFdtE56qrkVwOFLFgwFvb+BCfb2LXKaWnurIJJF0hrf9jTkOr9X2zj5XZsoksrEKSfpAjuu1zwBbnYax8s7SxpmH6pWSpRIUALh7jxtF4RayYJS3uunXu/6FF4hRdTgaF9SNuMFlpD3dLFyHoQPyIGO9LrlcOAlmP/AGG/8QSXhh9IqJZ+OvEDqxi5Juk2AwZNVaf2/wA4wScw/b8p/cD+1IG4/wD0PwB4wWWsjukZg3Ue7QynkR6Vq1yCUlqEO1HBrWvW4iTLLhiHvyAD/mJVQsSQSfgNd9IosP0qXvxMVXBnfNk4IErSGevIVF/KPRbAqAWk/wDKpIcfGj0dK+iEdPlm3jk5FqSSSCfupoXHvCmezHKk2IGtQ9af3DOPmklSiC4r+YAo72ow48vCJxS5ElJp1weQCe6aUrz35H3i8tOZLO9WY+dN4JLNasUt8BgagCFMaEOP8gfeOUm3X0GlGKyut/br5/AMkJV3h3RanzeLOR3QXd2fbakS5ID13iwlMLs9qUf2hm+/n0FUV/8AOevb8/OQITUpufYCBpdzSDJTR2tqLkCKTJ4Sygk1o+7bvCuXYMNJTfnn8i+LUGAFqtvXiKH+oYwJo21RXR/yPIwstOdXdBJ1HXSKTD3uDFuQfNXpEZR3xpnrQl8tquDYQC3FyRxfTwaDTA97+RFR6EGFMACuUpQ+5J11GUOG2BfjApS1VZjwr6tGX5LNb+I026uh4I18/nKJlr0Z9bU9YXKVH7nA2/u8dF+luwDPWzkJ/cSzjgwhoQaWSWtrpfhGf07+n5mILpDIF1Gg5ClY7rHKlYTDFaiBLliosVKsAASKk+saIkolSgE0ShOnDy1ePj363/UisZMyZ8uHExk0uBQr3Jv5RWjIr1OeEc7212mvFYhUyY7qPdGgSKADSgEUEv7SFBLF0gF1DLckaCmsKqZkkXFObG9RrtFszOQACBXau0VoMpJOkVVRiUks5DmzswbSr04wYhSEpDsVJqCAxBFG6UihWVKpTNRioNloyQToN4uMQ5oSNwQCDl+XikO5HVWa9wM0Ot32Phf3iFEuN48mQSRVnPrBi4UpwxDtuLAO/wApCFErRUy7kqrodCfzEYmWUn/Kxfp+fSCS0OAHYZmi805TlodHfwYdY5Spnbd6zgFgEvqC+h/G+0ehrsxLTJaiBRQpYkU3j0GXxG3CQIfBPUW5MZxkwnunToWHs2sDmBkk3D3vQ8YZxS8veIZtb3gEyY6QwYF6jc/zDaa6vgwaiSwnf+d/v+h5Ci2UDrvz6CLBOxFK8eMVChQpDnUQwQCdHG+35h8cInTfL85oCqZbQt0MQDxv+3R/aDBNCLi5Gz294CpksoUFnNh4Qs+CmlBylj7+dik1eQd5iTXan5hf64NjTYix4HakFmhQck03HfQTfo/SAywwzOQrRhxu8SWcm9bdNbVwGkoypUoEK0cfcCfh8IRWS7/dXXje0NTAQkKYkk1enQfNIRzE38+bQVyP0N79O41lFBTmBccn5moaCdpYb6cws+RVUu9Nx0MY2FmjUkVFqGguP5js0hM3DhSmU6qA3cN3ixoas2voEvVXcjren1Gf2b2eV2SL350HCsfS/wBNyZctAyfaQ5VYUvmJsoVcGORkTiR9NCUpoK2BB/yFjV6iM/8AVf6pOROGlqDkD68xJIC1s2ujMSdadZyTumJpt6s/SP8A61/WRnJVKw6imU5BKQXULVOgJJ/+sfPkTCCwDqsks96UgappLspu6E90XCSDWu4T4CCSXASats7ELqAeFDDJUa5YW1F8OkK+xVR3cqtUqd24DhvEZkiuUGmp4hikDnbgYaw+XKHJcAh3sAC7DZmHGsVlBJAKr36EW+bw0U2SnKOnz559QOALlSg3dBIcOHLBz0gOUhz9r0LGhjWmz2QUhVCo2Zq3YbFhCCsKAAokgnaw8bFgrwil1HJJNS1PTwgMhRdP+VjUWgiUFlG/LdLtTpBVlDF0v3QEqswSzO1y3pBFFytSQEJSBVI4N5msRbZpW2Ku+lg8RIARns4AYf5fuPzjAlAAd4EKNidm1HNoOmbmDGyU90tdzc8e9Hly8qihZqAQHqHYF6724QbBWE155ZTs8AzZaSf/AGJetGeoj0MYBCQoPQApat1lmc3ID24x6IaryaNFUnmvuOYySApSVMUvy8DCiMMWUHppW0O40krL0AtC4oHsNjGvTbcaPI1GlJ0VyMKM7+ejxeWsM5Fdx5x4VcM9dYlSyGAIDNz5c4ZvCXXz2EUc3ePPf9ga1BIJcEAPTWtodxHeKBKJRLWEvUEORqk7V1jNxye7lDupRJf5a5gmC+omgAIAIYHvVDlg7naJzjavqbNB7fcBNCknL9u4SwBazxRDEuczizfg2i8wAE0mJNwVD8mt4rLTlcmpZwdK9amOSGeWExkxwAHPR/AnWFZ0sZHoRcMGIqxfqGhjDzE5lEOhTEh1DKX0313hZEymR2rQXSX2exjhvwsrKmBmyg6uXpw5R0f6bmgoKACai9Wbag48Y5+VKCszhSSnQVraH/0/PEqYFKbugl7EjZnrYwHKsroFw3xce5odr4z6SAA/1GZuBu/WOa+gkkkknu6VYuK+vlDGMxX1CCsls6iW+8hZ8KAQLDSw96WJIu7VO94Llvyzoaa0FtXQYkyUguEgghiHZQOa4e5b1iFEqBZKWJL13NgSaAN8eBIXlOUPT81N7Xh3BIzqOV1IAP8A1AAoODnzhHg601aCJkSgg5swUzKSSEi7kAkcuMBVjklwmWkXqpRPoAPKImDLnUQKhgxcOaD7h7mFlJGWjghOovWutNukPVYJL/2eqSLHFM9Ehq/bboecNfUIcLLmlMrmoOoNL+cJIv3Q+ahOrHVvloNhzqWIBJIN6fmBLPJSNR/CiJkpgUuTs4agI36wwrD5Ugu5LEgWNyHHy8AlzM3fUFNlpzuBX14QzhVgMoO1AocNaQrbQdkbBlNlgE2S1Hd3elwWi+KkpcpU5mZzW5q782cecWnkhZAKSUkilQzk0PIiByJymAF819a0SeABgZeTrrBTALMpYLOCWtrw42j0H7IQpU+WFi6wp9O6bnS7Wj0T1Gk8ltO3GovHus9xrGoaYQoGlvZz7QEoBNU6b+2ogmNUAtTBy9f6hYynDKDF6EbRsisI8mTe5+f9BZISDVxQsdH2MQXJzOx6H0ioUonvJDcC0WISSMor6DjHSpPKOgrWCuJnAkOwo2w/5GnhC8uQsElPeRoQXA6HWLTu8cyTWwFj0j0yUWHeVTTKwfhvCdKRrjFpWwM4q1Woi3MfGiylIQgUUon/AJM3GxblA1S6ippqLeBAaJnoLsJgUhwHdqPtuIDqi2ms+wHE4ZSQFKsoOBQv1ERh0DLW+jX8AeENS8IoA/TUJiNQqhfkfUQEZSWyHNsDATwF82wv0iQyaKvmJu7A+ggM+Z3ghRNKVL1LjpeDT5ySizG9XcF9x8pCkhBUVOQl66V5PrAaGhKssukFSg7BhlFKcAecHnqHdUWByEUFFEGvWDYlKHUEkgEOgEOLuRm1NOGgiicUnNRJIN0v9pOoPnzgqLeSUpqNp8kScJM0SQwY5iHYih5OBXiIZlYYS0BWdNQygxIBeygLCgY612i8/OyCpTH9qjdns4vyMBlFK1CjuVWGiQ5ppvHYWWyTUp4SBKSlw7BJLEioY0tcGCpmDLNlmxAKaG6RtEzEpUgFCa5QFWYKJJdtwGAMUTJWQpSiykkKFAHBuSwrYfDCyluZbT09iz55YBIYKoasCGOYbt4Q4uakqmWCf6s9dH6QuiYokqDlRTu9qfH3ixYuCMpLni56t7QB3wmugRCgXykqCSA5FCC4elqsOsMYWShLBQZQBfbSlH3MIy5ikoIBCnIFnBq+vFjDGLnllEBu8CDq40PWvjHNOzo0lnsSlGXNRiGUN216fxAFllOAXKQQ3i21oJNmqKgv/NDKBNHAyl9rA9YjMWBJZSACgcyG6bQUTm+rD4BZVOQhAoFpFTQDNq+5cxMF/TaFHEpSGAKq0NR11Dx6MutLa6NelLGO4bHELJU4exIDV6xnT8wZ2y2fWHu0MOc5Zi5LkseYgAQhzfyv10j0E6iuq/Y8SVuT6P8AfzrkDhppdQZKqUJcQdBdJZhW70YcWs7wNCATY1N/XWIxC0sEqGtwSO7szWhJPoi+lHFspLlVUpZIIYpyEF7vfhpC4CVEkGadySPBtonEqSQyVWGrRQywQMi6ks23HrzjkX5LS05QSEuHZyPKLIQQczMRUJKQkHk9+UenS1JZLEgXGar8BBJhUEkKQpQFGVRaddnjpOykUl7Cs+bm/wDWkHgW8n9IEZtLAg+I63iwykuAocAH9GiZiwT3SWA14cY4FKwOIJBYF+GnEVhgIBlgAKzCmVmvx1Lm0TgpbqK1aVepHPeCrxCVBXdL0ykGoY68Nd4MXRKbc3S4RSVhcqcxqMqmBuCKW0ghot7ME6atfZu9ATmKme7Ejju3vBFS1JzBQLpB5tvxEB55KKUYYR5c1x3Q7KBFOp94vhsItAC07EnVgolJHAsLcYZk4bIUsoJlzEZcyjQKZy7WIUDTaLJUkFSU0cEGtCDZibOQ7QjkuEGny35yVlDPQFgRwawABIrdoDiGTnSs3YOHoLtS4fQwRcs5cq0VKQxFFMNIJMloRlDlWdNWrl256QvUbLVAVYcoWpw4KH/BG2vCAFRCUt31FJBDWDuD4wxicSpUtiKpodGfle+u8emTSFJmBLkpoRZq+lYKsDoWkIUkNQ/uuLCsOIlj6iSopLoKgBZ1Pu9dSIXQXcPe2zbfNopNLrCiQGHpw1pB5B7r7BJLq0JzEAvRgGHo3hFpaXOYkEuxH+IDAebHpBJUwKYa5VOQW0cefvCwniq8ozKZntap8YAHWE8mn2UkKmpailKSBoxBqR0Eeg3YyQqeMylUWGOtS56CPRn1OcG7Tc3BYA9pE/UI2LW8TSKyZYUC4CaOCo1OjcD+I6qf2NLnTAVZhQWO/N4vh+wZIxiQQ6cubKWyu2zWq8ao60NuOavjseRLRnuzldMnPLweSSlZSzhg6mG9zvGEmec5VldLWzOBsxjY/Vs9cvEzEJWrKLAswF2AAtGGnGqYhk11yh/IR0Lat9QT1knVcBZkgqqygbnuuG0rrFcDhlF1M4TUkPTYPoHBjcQc0khmOVRzB8wKGIYvTpG7+h5YnInmZUpUgPYkF3ci/WBLUcU2PCalJQZw87EBRVmlpDn9uYeF4DMIAuQ+t/Wr9Y7/AB/ZyUKC0kjNUijUHEO1d4WxXYsoTAWLqS+2o2HrE46yN0tC+pw05LMQp32oetSxiyZLkMyqO5+CNzGdlozLZxlNLa9I6L9O/p+QqSFqTmJ3NBY0aGlqpKwfK22cXipSwgf7akgWUyg9m4coTIYsq+u48PeO1x3ZsvOUgFPfCXSSCwIEOzP01KXN7yplCP3Djcs5tvA+akslJfDbaZwEwlwVEMzMaFhyHnDhCinLQMKAmxdmH44R3+P/AE7ImGXLUnRswPe8dbavEI/R+HIkS++A5chQzFkhVS2403gLWjIz7duUcHMSEgIclRIfNRuEWxXZ6x3gUhKkOkoq5Acpa+9Y7rtr9ISEZlIMxJyiuZ7EVqDVqRmK7OBxKpedeSVKCkhxU95PepUEDq8Nu7BUdzS+hy2HACEzC5NQQCGFCajiASw20gapbEE0SoApILHf50jY7Y7LQJMyal0qzpAAYJDpqwa8dD+nv05JmSsOZmZRLqqbXoKW7ojpTUVYsoyjqvSfQ4rEoTlJLgrSkihqRQ0GlIkSlBJc0ajAgpZ+Gsdhgv03I/04WQVHISHNAamg8PAQt2d2WidhSVlR72W4s54RP5q4LR0dy3Pyznu9nH1AMmYFxaw1akLzFJKVZh31El2+1OjER0cnsWWFqS6iEkpFRYJWa0/4iM7EYNKQk/c6GIOznasNuSCtPc0l0MMLDDJeo2oLGurOIsU2Vdwx0s0dV2J2RLmYULIIV9S44KG44w3j+yEKSaqAS5YMAWLMaVFBHfNV0B6DSwzmexsV/uJC0kfUITmA/wAi3pWPRv4bBIl5CBmy5VDNVlEKL8w1IiJzabK6cpwVRZ//2Q==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data:image/jpeg;base64,/9j/4AAQSkZJRgABAQAAAQABAAD/2wCEAAkGBhQSEBUUEhQVFBUUFhQVFBcWFxUUFRUUFRUXFRQVFBYXHSYeFxklGRQUHy8gIycpLCwsFR4xNTAqNSYrLCkBCQoKDgwOFw8PGikkHCQsKSkpLCwsLCksKSwsKSksKSkpLCkpKSwpLCwpLCwpKSwvKSksLCwpLCwpLCksLCwsLP/AABEIAMIBAwMBIgACEQEDEQH/xAAcAAABBQEBAQAAAAAAAAAAAAACAAEDBAUGBwj/xABFEAACAQICBQkFBAcIAgMAAAABAgADEQQhBRIxQVEGEyJhcYGRobEyQsHR8BRScpIHU2KCssLhFSMkMzRDovEWkyWD0v/EABoBAAMBAQEBAAAAAAAAAAAAAAABAgMEBQb/xAApEQACAgEDBAIBBAMAAAAAAAAAAQIRAxIhMQQTQVEyYVIUIpGhBXHB/9oADAMBAAIRAxEAPwA1pSVaUkVJMqT3zxiNKUmWjDVJIFjAAU4YSEFhBYDBCwgsILCCxACFgYnELTUs5sBbtuTYADebmThZxfKLS/O4hKSnoU3UHgz3sT2DZ4zDNl7cbNcUNcqOyoVVf2SD1bD+U5yXVmGFlqljmGVzluPSHdfMd08zH/kvzX8HfPofxZqBYYWUKGlwfbW3WuY8Dn5mX6NZW9lgerYfA5zvh1WKfDOSeDJDlBBYYWPqwws3swBCwwI4WEFisYwEILCCwwsVjoELCCwgsTsFF2IAG0k2HjJbGkILDCxwIYWKyqBCwgsILDCxWOgAkIJDCwgslyHQHNxc1JgsfVk6gog5qLmpY1Y+pFqKor83FLGpFDUOjzpEkypHVJKqT0DhBVYYWEFhhYhgBYQWEFhhYgACwgsILGrVFRSzGyqCSeAGZisZjcqNL8xRsp/vKlwvUPebu3dZE4bRy/3tP8afxCPpTSjYis7tkL2UfdQbB53PWTH0aP76n+NfWeP1GTW2/B6WGGlI7lRKZ0jqM4qLqgMoRs7MGNibnIauRNzL6SgHrrUbWXWpkkraxsLdFTsIvmb57AN88mJ6M7rYlp4qnZiHXVW1zfKxUMDfeLMM+uWGpd/Zbb123zKVaLqzPS1bgK5UWsXNyGAtbMDM9Us0aRuupWJC5MGyZj0Tm4Fr9EDYcmbjeU0jNTkvT/o1KGNdRkxI4N0h57O60u0NLj31t1rmPA5jxMw6OKqgqKtPbkzILgG4AbI3sQSTcC2rvvLmrNIZ8mP4sTx48nK/4dDQrK/ssG6ht/Kc/KTBZyrJvlnDaUqr72sBubPuvtHjO3H/AJH81/BzT6L8WdIFhBZmYfT6nJ1K9Y6Q+Y85qYesri6MG7De3aNo753Q6jHk+LOWWGcOUOFmTyqQHDkMbDWpm4yIIYMLHYDkbds2wsxeUZW1IN71UWyJOVsx4jbLm9gxL9yL2h8KEoqqiwF+ok3Ny187nfeXwsh0fTAQBbWsCLbLEXyvLYWTewnu2wAsMLCCwgIrAELCCwgsILJbHQIWEEhBYYWQ2UkAFjhJIqwwklyLSIdSKT6kUWodHnKJJQsJVhhZ655gAWGFhBYQWIYIWOFhhYQWIAAs43lzpnP7Oh2WaofNU9Ce6dPpzSgw1BqhzOxB95zsHZvPUDPLHqFmLMbsxJYnaScyZx9TkpaUdOCFvUyOiPa/EfWX9FLevT/GsoUd/wCJv4jNLQw/xFP8Q9DPOnwzvhyjuUWSARkWSCeWegA1FXFmUEcCL7JBX0Mhva6ksGuDfpDfYy0I4qcY02iWk+TNGj6quCj3Sygqbg9EbRe4zJF9myX2TgZMhH1wguI27BRS4IjHRfSEIk+fpEURGlBCEG4uDxBzHyli4jlYAWcNpuquTEOP2tv5hn43kmK0glU07jV1WBIaxG0ZhrdW+3yz2gNmJvDqMkfJi8MG7o7PCgWFiCNVcxYjLsylkCcPQxDJmhKm27Lx49808LypdSBUUOOI6LfI+U7YdZF/JUck+la3idOFhBZSwWmaNTINYn3W6J7r5HuM0tSdKyKXDMHBx5ACwgsMLCCRNhQAWEFhhYarIcikhgkMLCAj2mbZslQNoodopIzzwLDCwgsMLPePFACwgsMLCCxDACwgsMLOb5a6d5ijzaG1SrdetUy1m776o7+EznNQVsqMXJ0jkuV2m/tFeym9OndU4E+8/fbLqA4zGQQTDpzypNyds9KKUVSI8P7PefUzW0CP8TT7T5KTMnDHoCavJ/8A1NPtb+BpnP4s1hyjukEINBUwrzyzvHX684ziIbI+tAARC2xQoAMqQkWK8JYwAVY4jkRa0ABIgFfQyW8EpACMCAyyZREReAEGrLmC0rWpew5t91ukvgdndaQagi1JSbXBLSfJ6JgauvTR/vKD3kZywFmZyXqXwy8VLL4G48iJrgT0VK0jhcUmCEjhY1Wsqi7EKOJIA85JaAxgI9pHiMUlNSzsqKNpYgDxMehXV1DIQykXBBuCDssYASRRRQA4QLDCwgsMLPdPFACwgsICFqybKogxFZaaM7myqCzHgBmZ4/pnSjYjENVbK99UfdQWCr9byZ2X6SNJsq06AyFS7ueIU2Vey+fcJwCi7d316Tg6iep6Tswwpah7QwYiyfteR8sreMjNVeJ7x8iZzHSNQ9lewTX5Oi+JT97+Bpj4YEhVGZ2Zbz1TruQBQ6QSioR2KvrMbMF2X5u4KkgXFyCM8vvSJK00XF00zpFEK0PTulmw9d6f2HnlQgCpTIQtkD7KsAMyRs3TLbllhh/mYfF0f3dcfw/GcHZkdfdiaC/W+HrShR5VYB8lxQTqqIy/wlpfovTf/Lr0H7KqqfB9UyXCSKU4jWj265YOjqoF9RiOIGsPFcpARbblJpoqxR4N44MACMYrwhGDeAD3jGDH1oAPzZiKxA5xy0AI7RCOTIMTpCnS9twOra35RnBITZ2nI6r0Ki8GDfmFv5Z0JPGeO4f9ITUC/MICWAGs+wW3hQeveZh6W5TYjE/51VmH3fZT8oynfj2ikzkny6PVuUfLXB00ZC4qtlZUAezAgi59kWIG+chpf9LFd7igi0RxPTfz6I8DOFvGmlkFrH6Uq1m1qtRqh4sSfDhO15L6TdcPTZHKkDVNtnRNhcbDsE8/JnVcjq96Tr9179zD5qfGYZr02aYuaO6HLKqMiitbfmL914pifW6KYdyXs37cfRtBYQWGFhhZ9O2fOpEYWEFhhYQWTZVHmX6TW/xNMcKQ83f5TL0bybNanrLVpob6rK4q3FswLqhGesDt4TS/SQ9saDvFJAvbdzfsF/HvknJZf8N21G9F2+c8jqcjg20en0+PUlZmPyIxHumi/ZWpg+DlTKDcicYt/wDDVGFz7A5weNMmehUV6NuzLbH5kXFwPD68JxLqX5R2dhezyXSSVqA1TRqoTkS6OmW8AkZDid/Zt3/0Op/8pTJOdmHpPQkxLqOizr+F2X0MOnjXVgwPSHvFabMDvzZSRLj1S8oh9O/DNTTKA16lx73wEzKtIX2SVtLOTdwjk7SUsSe1CsE45TtpD913X11prHqIGcunmZeiNDUqtN9dFb++rDpKDlrniIOK5BYNv9lR1rdP4SJr4CpSphgFqDWdnOaPYvmdy5S02IpH32H4kP8AKTLWaD8kPFNeDi9Fcg1NPXp18RRYPVXoVPuVGUbRwA3yTSmEx+FpO6aQqVFpoz6tZFqXCgm3SJG7hOq0cFp0ypqU86lVtrqLO7OLl1FjYyHTeCath6qpquWpuAEdGJJU2Fgbyo6JehPUvZHRNd8Dh69OhSxD1VY1AdWhaxsCmpYG/AzJxOmqlIE1tHYlFFyWp1EqKBvNiDl3zd5NNiKeAo03puhQWIZCCL5m9x1xtMV3ahVUk506gts90xdlMbytM57/AMvwl7O1egeFbDuLfvIW9JdwulaFRSaWIoVAoubPqkDrFQKRJK+LNVAXJa6g9IltovvmBoHDp9txNNlGpUpAMNgKsCGBt1LM+xFmneaNitpJVF9V2HFUZh+YZeczavKymNiMe3VHzmdpzRejKKsaPOioAbcxUcAHdcsbW7Jy1bH4gZpXcrYECrq1t3Fh8I/08ULvtnX1OV7e6ijtJPpaUq3K2ru1R2D53nJLp+qbhqdF7cFNM/8AAgeUR02h9qk6/hcMPAgHzjWKHoTyS9m1W5Q1naxqNbPIdH0tI9e8yaOLps3RZr8GWx8QSJeV43FLgSk/JbDR9aQqZoYTQ9WoRZCL726I84UFla8YzpcX+jvG09tEsOKFX8gb+UxcVoqrTyem6fiUr6iMKKV5vcj8UBWZSBnTNsyOkCMznY5awzyzmEacu6DfUxFM8Tq/mFviJE/ixx2aO/vFI9aKcB2HThYYWEFhBZ9O5HzyQIWUtNaWTC0Gq1NijIb2Y+yo6yfid0Wl9P0MKt69RU4LtdvwqMzPJOWXK442qNUFaSX5tTtJO12A3nYOA7TMcmTSvs1hDUzN0lpJ8RWarUN2c3PADcq8ABlOv5Lf6Qfjfv2DZODU7J33Jpf8Ina/mxFxPH6h7Hq4VTNuicvq/XDDZi3rBpG6/X1ukuWycB2Ag/X13wz9cIEJs93Z9d8AGsPrfFa31lFfPy7co6Z2+vr+kYCUZ/W6K3rBJufj4Zde2EB6/XxjAjxCm3fDRrgDbl9eUGtsy/6Eek2Q+uEYgg1vZyPVl6Wk/wBvqbNdyM8ixa/VZr3kQPp9bOyOw8dgjUmuBNJhc+LWK0z200GzrUAysmForVNTmkDFdUkNVW4zGwuRvO6TAd//AHI69VVzYhesm3rLWWa4ZLxx8o5/SHJvDXCgYgFshqslQDrN0W3jMHSHJpKZCCo4yy5yku7LbTqN6TqsTyjoL7xY/sgnz2ecxaulqWIYszc2qdG7FQTfPfs851Y8mR8o55wx+Dl//GHDEipSYG++oh2/toB5ypV5PV9cBaZe4OaFXHeVJC99p1dXlHg6Xs3qHqBPm1h4TPxf6Q22UqaqNxYlj4Cwm9sx0oi0XyFra+s5SmLWtfXbwXLzm2dCYajnWqXP7TBR+UZ+c4/F8qa9T2qrAcF6A/42mY2L4mFiPQf/ACXDUsqS3/Cur/yaxlLF8sqnuKq9Zux+AnFDHgES9ptShBGQP9flFqd0OkejYH9NGLUAVEo1OvVZD4qbeU3sJ+m2kwtWwzjjqMrjwYLPCGxJsCb23HP1iGObiYtwtH0EOVWhcT/mKqE/epMh/NTy85dwPJbRdVg1GorHIgJWBtwyNzPnMaRPGSppUiH+x2fTr8j1vk5A7L/GKfOdPlVVAAFSoAODsB6xSO3H0adyXv8Ao9403ynw2EW9eoFO0IOlUPYgz7zYTzvTv6V61S64ZeZX7xs1U9nup3XPXPPqtUsSWJYnMkkkk8STmYQadssrfBwxxJclmtiGdizsWY7WYlie0mCGkQaFTMwZujS0To18RWSlTALubLcgC/WTPQdD6MenhkV1ZSNfWBBGesd/DsnmlO3eM17QZ6lyf0rW+w0lLkqUORsejc2W5FxbIbZyZ+DpxXZcp0bDb84QSxhKct3y8oars2Z22dZnCdZGKXG3kfrfH1dturvP0YRFt8IAcYARBTEFPbn4SRsurtt8ZSqaWpJtqLxsOl6RpN8CbSLbfW/bAbLr7Zj4jlYg9hWbtso+JmdX5V1TfVCp3XPnNVhmyHkijpKxy2+vD+sifHU0HSdV6iRf17JxuK0tVe+tUY99h4CU1qZfObR6f2zJ5/SOxxHKikuzWbsFvNrekz8RyuY+wgHAklj5WE5w1IDVpqsEUZvNJmniOUFZttQjqXo+kza2JJzJJPXmZE7SJ2myilwZOTfINWvMrHre0vOZUxIylUSZTKRvMgq1CN8vVFlTFJlEMhaqbbc+0Wt3b4ta3b2Aix8c5DFaMCcG3bwInoWkNBtX0a+IUKeZSi7XJBs5AuLbdpnnVOeychBz2isRT+/gqwH4qROrJrcaPIQv19bY9jvJy2dUJ1MHVgARz2xwIK2vtkyrABgPq8UkAjwES3kgMhvDvLZBKGklMyAGS0zEykW6W2el6CsMLS/ADl2zzOic50FHSVTm0UMQALC2WXdObLBz2RvjlpO/bFqo6TBbcSLylV5RUVPtX/CCf6TlBg6x206h7UaH/Z9b9W/5Gma6deS3m9GzW5WD3E8T8BKFflBWa/T1ewD45yodG1f1VT8piOjq36p/ymaLFFeCHkb8kdauz+07N2m8h75P/Z1X9Ww7ow0fU+6e+w+M1SIsgPdAaWHwNTh4sg+MifBv+z+emP5pVMmyF4AGW2Svhm40/wD2Uh/NIuatteiP/tpf/qOmKwSeuRsRDdlH+7R/9tP4GRNWT9dR/Pf0jpisYvImaE2JpfrqfcXPoshfFUv1qeFU/wAkYAMZBimAW5MKpjKQ/wBzsslT4iVcXURltdulsJQgE7rXMBEC1QTYG8rYlxmJZw+AUG5Ln91fUvAxmGS9xr3PHVAyHUTEOynisKF1bMGDIrXG4sASp6wbjukq4ZeZ1ulrCoFb7uqykpnua6VO0dkesGYKGt0F1V/DrM+Z35u0rEkEqCbEg22A2vYkdVz4mIZf0ei9IWDFkqWuQLFVLhgePQt13tvnRaY5MvSqpSw4q1xVpJUTVRmN6gJ1QFuL5XnIKVHE9d7DuFp65ofFlEwNS+T0qRyzN6bmm1/AQpUwvc5TC6M+0/awqBq7LTekALM9RqitXCaxuGUFwQDua+wWya3IzG3/ANLV4XK2FweJymxQqhNINYi3P1LW2WdmtfuYeM6irUA2nd8JjKbi9jVRUkeejkXjFsWoMo62pj+aXNEaFPPoKyjUDDnAaijo3ztZr+Gc2tK6QByFpjUq2qwPAg+d5pBt7siSS4GxGgn121eb1SSVvVpg6pzW4LXBsRkc48mxWJ1nJAsCbgcIo3fgWxha0O8zTrcTJ8ISb7T4mWQXLyamZXKngfCT0omNFygc5rJ7H7vwmRh9s9MwGj6f2VSVF+ZB2behec+Seg2hDUea4fDk0wxeocrnpt85WIYEaxax/ba/rO6wGi6X2ZSyjNRfvnN6QoIHCavBQbkCxI6Vod23RnGDdlZ9HDi35jMHXN8yd+88TPQ+UOGWnQ6CrcsBec/oDRC1aYLAZMwv33ld6MVqfAlBvYw6GDLnInLbcwquj7EZztKFBKR1SFBOzLLvMkbDK2WR4HIjy7vOT+sxD7MzhaWGGsQdn9ZZTCJ9258ZJUULUYHv8WjYfHBWBIvY9/dOhNNWjGSaYTaLNsk29X9JnfZidYgZA23ZZD5zq8TpkGi2rtI2AXtxvwyM5nC0yxYAXJIsO7+klS8sqO5XTDcBI6q2a3Aj1nRUtD73a1gCAADkSRke6UdNUUXVKAg3zJ32II2yY5lJ0VpY50RVIuwCte1ri9hvgtgG5stcWO4dtj6y5jq+/WJ4HtOzwlUYtdUgnM7BfffP4TnjKT3NajRoYOvQShTJQFgouWzz6hMnTWkRUIsLap+RyErDEAKOI6uB6+oSnWcHjOtUZG85lPF0727xbfw3SniNIm2RgCubXJNzKZMUTVqVtrC+WQBN8uN5UYfI/KOTFeIsc0wMt+/q6u2aWF0w1OwzZSiixY2ABJIHC52265mCS1B0V7D/ABGAGjR0iz1WqtbWLhsgAMrWsB1ATWxGlGb665zWEbM9k1A+UVJhbJi14JMj14JeMklDxSsXijoLMfGnpZZA7gTl45yfDJekxFwQdtz1SLEr0hnbLhLWEtzLfiHqIDK3ONre0dvEyxTx9QbHbxv6yJaQLHbkerPOaNHRrPa1Oo1wTkrHjwXqisKJ8DiWfNjcjLYBlt3Tq8NyxqLSFPm0ICBMiytYLa98xe05HCME3b8xcy+lbo5AZAbidomM4qXJrGTXBrjTKlQhDgKLCxVvEWEoV8Or/wC9bMnpJYi+64YytVqWDdQy2cOuQVD7WR93fbaeoxxjXBLOgo4NqlMUlqK7FiVHTG4G2a9RMl0do2rg6B51Qt2OdwRc+zMPQ+M5muzlb2BGqDxQjK4650mn8Q9fR2swA6dMqBtsQpJOXHL/ALM580NX7XwzWDS38oy8dpG6XvcDcNpPH4SgunWVbAAbTe1znn6ynh1OsA28gW3Znqmu+g0O0eZi7UY7MNTlujANYs977jmd++NSOs1rgAnfsmnpbRoohSLZkjcd15sYfBoVXormAdg4To7iikZdu2ZC1OgEzNrg7LG+Y2SDRLunOC3tFbEjhfZH05hkphdS/tNfIC1+FhNXBaXUU1B3Kt+2wky3jwEYpMrPpUXCg3bIDdmdlpR0to2rqFmQgC2eW/LjfeJWxrjn1KA26B3nMNnOt0vjwUKqusTbdcbd98otOlqkUkmnZy+jsEcSxVGtYBjrbNwNvGVdK6NOHqBWIa4vcZDfln9Zy9oOi9GoWawBUjaNtwd3ZG0phzWa5a1tlgT8pqk9X0TtRJU5OUvsprB3LagcDo2va5Gy53zApqDum+jEUwhYkBdXZbK1pXp4BBsU+JMqKa5E2vBibGtJ1o3myMINy+UP7Id+Uokw/skf7GZtjCiEKEYjDGBaTf2exAHC/nNkKPrKAfa7vj/WAGbS0M33gO6XKeBttb4SxzkB66jabd4gAhhBwv5yRaQHVK324e6C3YDaNrVW2WUdeZgA2IoXY26vSKL7O2+oe6KMDBr+0Mxs+ctYU/3Rz94Z94lXUJ3eMsUkOrq7M7/QiAalXzPSJz8Mzsznq2H0m/M0Qt7ijRGsSclWmttXgwsRlkbm+c8uXCdZvuytJrVCM2YjIWLG3C22S4p8lqTXAVI5eHwmhTOXhM8UiL3HmOqTLWIFrcN990loEybEv7WZzG49RkVb3sj7u09Z685BiGYnZlbs3H5wK7nPK9+u/Hr7IwNrkxihTxgY5AXva+V6ZF8p2Gm9J69FtRQ/skXF79PMG7Xy2zz7QjXrC6kKSN2QyOezZOuXF01psFtchRfWy9oM2Vr7R5zDJHdOjWD2aMTEUatR1JpgapGywyvfjNQUm4gQTXv76/mv8IxI+8PMwpsLSKWL0W9T26rNwyv6mW0psFA4ADMgbBaGlG+w38bSYYNrbB33PnG/sSMutosH2tXjmxPlCTRg2ZdykzT+yOPujuEM4ap96Vf2KikmiCfeYd1vjC/sdd7yycC+9reUjfCHe/nC/sK+iMaKpDazHsy8zHODojcf3m+UH7J+0PGCcL+0JVfYr+gubpgZBPA3gBlG891wIa4C/vCQ10WmbF1vwGfpHsLcVSovXIg67s5KMVTW2sDc7BYXPjYyOribjoL45+cLSFTZCwN9npI3cDabSF6NRtrKo8T5QRo5feYt25SyRqmkBsvc9WZgh6hzCgdbWvbslldVRZR8Ii0YiD7KT7bnsXLzhJhkHu3PE5+sLnoJrHs9fGAEhbug6677n64yImNaAEvP/VzFI7RowIaCCy5Dd6GWgos2X1qiKKSMgxZs2X1tjUc9ucUUACcW2Q6S32xRQAKplsyjqYooxEl9kkjRRDD4SVWzEUUQy0lU3GZ8Y9Wu33j4mKKSiiHnDfafGEahvtPjGilEh3zEcjOPFJGQ7zEoiiliIMfUIGRI7DaZdJyXFyTmPWKKEuAXItGILXsL8d/Db3DwE0iY8UmIMBt8hjxSyR3NlyylYxRQAFoMUUAHEZjFFABXiiigB//Z"/>
          <p:cNvSpPr>
            <a:spLocks noChangeAspect="1" noChangeArrowheads="1"/>
          </p:cNvSpPr>
          <p:nvPr/>
        </p:nvSpPr>
        <p:spPr bwMode="auto">
          <a:xfrm>
            <a:off x="565638" y="3127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7" descr="data:image/gif;base64,R0lGODlhCgAKAIAAAP///wAAACH5BAEAAAAALAAAAAAKAAoAAAIIhI+py+0PYysAOw=="/>
          <p:cNvSpPr>
            <a:spLocks noChangeAspect="1" noChangeArrowheads="1"/>
          </p:cNvSpPr>
          <p:nvPr/>
        </p:nvSpPr>
        <p:spPr bwMode="auto">
          <a:xfrm>
            <a:off x="706315" y="4651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6240549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35645" y="6225613"/>
            <a:ext cx="280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Boat Tour and Catering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9000"/>
            <a:ext cx="9144001" cy="54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61816" y="5467150"/>
            <a:ext cx="294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Over 400 years of history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724" y="5467150"/>
            <a:ext cx="162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Van Gogh 125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08357" y="809617"/>
            <a:ext cx="35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54534A"/>
                </a:solidFill>
              </a:rPr>
              <a:t>AMSTEL RIVER</a:t>
            </a:r>
            <a:endParaRPr lang="en-GB" dirty="0">
              <a:solidFill>
                <a:srgbClr val="54534A"/>
              </a:solidFill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668344" y="6240549"/>
            <a:ext cx="1385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Room Plan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52320" y="6248016"/>
            <a:ext cx="148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Mirror Room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239"/>
            <a:ext cx="9144000" cy="6879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44208" y="6248016"/>
            <a:ext cx="249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 smtClean="0">
                <a:solidFill>
                  <a:schemeClr val="bg1">
                    <a:lumMod val="85000"/>
                  </a:schemeClr>
                </a:solidFill>
              </a:rPr>
              <a:t>Stadhouders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 Room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Sales &amp; Marketing\Public Relations &amp; advertising\Guidelines\Amsterdam Map\AmsterdamMap kle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8" y="-242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233082"/>
            <a:ext cx="9144492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820923" y="6233081"/>
            <a:ext cx="317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Amsterdam City Centre - Map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332656"/>
            <a:ext cx="4491069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50664" y="447055"/>
            <a:ext cx="4412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Schiphol Airport: 25 km – 20 minutes by car</a:t>
            </a:r>
          </a:p>
          <a:p>
            <a:r>
              <a:rPr lang="en-US" b="1" dirty="0" smtClean="0"/>
              <a:t>Central Station:      3 km – 10 minutes by car</a:t>
            </a:r>
          </a:p>
          <a:p>
            <a:r>
              <a:rPr lang="en-US" b="1" dirty="0" smtClean="0"/>
              <a:t>Amsterdam RAI:     4 km – 12 minutes by car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19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238"/>
            <a:ext cx="9144000" cy="6879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52320" y="6248016"/>
            <a:ext cx="148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Lobby</a:t>
            </a:r>
          </a:p>
        </p:txBody>
      </p:sp>
    </p:spTree>
    <p:extLst>
      <p:ext uri="{BB962C8B-B14F-4D97-AF65-F5344CB8AC3E}">
        <p14:creationId xmlns:p14="http://schemas.microsoft.com/office/powerpoint/2010/main" val="1139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7" y="-24239"/>
            <a:ext cx="9144988" cy="6879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248017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52320" y="6248016"/>
            <a:ext cx="148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Terrace event</a:t>
            </a:r>
          </a:p>
        </p:txBody>
      </p:sp>
    </p:spTree>
    <p:extLst>
      <p:ext uri="{BB962C8B-B14F-4D97-AF65-F5344CB8AC3E}">
        <p14:creationId xmlns:p14="http://schemas.microsoft.com/office/powerpoint/2010/main" val="1139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173"/>
            <a:ext cx="9175363" cy="6626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67239"/>
            <a:ext cx="4572000" cy="900113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0" y="4725194"/>
            <a:ext cx="430823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46" y="-17054"/>
            <a:ext cx="9157846" cy="6900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64093"/>
            <a:ext cx="9144000" cy="290733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13846" y="6209696"/>
            <a:ext cx="9171692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00905" y="6209695"/>
            <a:ext cx="12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Welcome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32" y="-33863"/>
            <a:ext cx="9161932" cy="6891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3386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17931" y="6248017"/>
            <a:ext cx="917505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31829" y="6246113"/>
            <a:ext cx="14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Lobby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932" y="6602412"/>
            <a:ext cx="9161932" cy="255587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9841" y="2998966"/>
            <a:ext cx="193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Over 600 Canals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8173"/>
            <a:ext cx="9173729" cy="63843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241354"/>
            <a:ext cx="9173729" cy="364234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54888" y="6243239"/>
            <a:ext cx="18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Executive Room 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24238"/>
            <a:ext cx="10297144" cy="6862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0" y="6248017"/>
            <a:ext cx="9164551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100392" y="6233081"/>
            <a:ext cx="129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Suite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9360"/>
            <a:ext cx="4921632" cy="3879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13"/>
            <a:ext cx="5170639" cy="353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32" y="-24238"/>
            <a:ext cx="4222368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" y="6241354"/>
            <a:ext cx="9173729" cy="364234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59632" y="6243240"/>
            <a:ext cx="786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                Brand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NEW </a:t>
            </a:r>
            <a:r>
              <a:rPr lang="en-GB" b="1" smtClean="0">
                <a:solidFill>
                  <a:schemeClr val="bg1">
                    <a:lumMod val="85000"/>
                  </a:schemeClr>
                </a:solidFill>
              </a:rPr>
              <a:t>Rembrandt Suite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79" y="3327991"/>
            <a:ext cx="4785231" cy="327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42"/>
          <a:stretch/>
        </p:blipFill>
        <p:spPr>
          <a:xfrm>
            <a:off x="4776552" y="228173"/>
            <a:ext cx="4432800" cy="640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-20551" y="6233081"/>
            <a:ext cx="9164551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79" y="228175"/>
            <a:ext cx="4785231" cy="3099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0083" y="6233081"/>
            <a:ext cx="251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Dom Perignon Suite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2413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-24238"/>
            <a:ext cx="9144000" cy="252412"/>
          </a:xfrm>
          <a:prstGeom prst="rect">
            <a:avLst/>
          </a:prstGeom>
          <a:solidFill>
            <a:srgbClr val="C8BA8C"/>
          </a:solidFill>
          <a:ln>
            <a:solidFill>
              <a:srgbClr val="C8B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-2" y="6245778"/>
            <a:ext cx="9144000" cy="354397"/>
          </a:xfrm>
          <a:prstGeom prst="rect">
            <a:avLst/>
          </a:prstGeom>
          <a:solidFill>
            <a:srgbClr val="54534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665257" y="6219363"/>
            <a:ext cx="167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Royal Suite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461</Words>
  <Application>Microsoft Office PowerPoint</Application>
  <PresentationFormat>On-screen Show (4:3)</PresentationFormat>
  <Paragraphs>70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Vink, Tom (IHG)</dc:creator>
  <cp:lastModifiedBy>Walsh, Eliza</cp:lastModifiedBy>
  <cp:revision>23</cp:revision>
  <dcterms:created xsi:type="dcterms:W3CDTF">2015-04-20T10:06:08Z</dcterms:created>
  <dcterms:modified xsi:type="dcterms:W3CDTF">2016-03-18T11:04:27Z</dcterms:modified>
</cp:coreProperties>
</file>